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82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292" r:id="rId13"/>
    <p:sldId id="293" r:id="rId14"/>
    <p:sldId id="283" r:id="rId15"/>
    <p:sldId id="291" r:id="rId16"/>
    <p:sldId id="284" r:id="rId17"/>
    <p:sldId id="294" r:id="rId18"/>
    <p:sldId id="295" r:id="rId19"/>
    <p:sldId id="285" r:id="rId20"/>
    <p:sldId id="296" r:id="rId21"/>
    <p:sldId id="25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31" autoAdjust="0"/>
  </p:normalViewPr>
  <p:slideViewPr>
    <p:cSldViewPr snapToGrid="0">
      <p:cViewPr>
        <p:scale>
          <a:sx n="66" d="100"/>
          <a:sy n="66" d="100"/>
        </p:scale>
        <p:origin x="900" y="23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285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i="1" dirty="0"/>
              <a:t>Gross Revenue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Company Sales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1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2019/01/14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2019/01/14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none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 cap="none" baseline="0"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 cap="none" baseline="0"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 cap="none" baseline="0"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 cap="none" baseline="0"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 cap="none" baseline="0"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 cap="none" baseline="0"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none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none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 cap="none" baseline="0"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none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ZA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ZA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ZA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none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4297681" y="3758756"/>
            <a:ext cx="2787560" cy="395424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ZA" sz="1600" b="1" spc="-1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Supervisors: Prof Thanassis Tiropanis</a:t>
            </a:r>
          </a:p>
          <a:p>
            <a:pPr algn="r">
              <a:lnSpc>
                <a:spcPts val="1400"/>
              </a:lnSpc>
            </a:pPr>
            <a:r>
              <a:rPr lang="en-ZA" sz="1600" b="1" spc="-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Prof Jeremy Wyatt</a:t>
            </a:r>
            <a:endParaRPr lang="en-ZA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sz="4400" cap="none" dirty="0" smtClean="0"/>
              <a:t>Enhancing public feedback with text analysis &amp; Web techniques</a:t>
            </a:r>
            <a:endParaRPr lang="en-ZA" sz="4400" cap="none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 smtClean="0"/>
              <a:t>By Fernando Santos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/>
          <a:lstStyle/>
          <a:p>
            <a:r>
              <a:rPr lang="en-ZA" dirty="0"/>
              <a:t>Section Divider Option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ZA" dirty="0"/>
              <a:t>About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/>
          <a:lstStyle/>
          <a:p>
            <a:r>
              <a:rPr lang="en-ZA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/>
          <a:lstStyle/>
          <a:p>
            <a:pPr marL="0" indent="0">
              <a:buNone/>
            </a:pPr>
            <a:r>
              <a:rPr lang="en-ZA" sz="2800" dirty="0"/>
              <a:t>Lorem ipsum dolor sit amet, consectetur adipiscing elit. </a:t>
            </a:r>
          </a:p>
          <a:p>
            <a:r>
              <a:rPr lang="en-ZA" dirty="0"/>
              <a:t>Ut fermentum a magna ut eleifend. </a:t>
            </a:r>
          </a:p>
          <a:p>
            <a:r>
              <a:rPr lang="en-ZA" dirty="0"/>
              <a:t>Integer convallis suscipit ante eu varius. </a:t>
            </a:r>
          </a:p>
          <a:p>
            <a:r>
              <a:rPr lang="en-ZA" dirty="0"/>
              <a:t>Morbi a purus dolor.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Our Promise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ZA" sz="3200" dirty="0"/>
              <a:t>Lorem ipsum dolor sit amet. </a:t>
            </a:r>
          </a:p>
          <a:p>
            <a:r>
              <a:rPr lang="en-ZA" dirty="0"/>
              <a:t>Ut fermentum a magna ut eleifend. Integer convallis suscipit ante eu varius. </a:t>
            </a:r>
          </a:p>
          <a:p>
            <a:r>
              <a:rPr lang="en-ZA" dirty="0"/>
              <a:t>Suspendisse sit amet ipsum finibus justo viverra blandit. </a:t>
            </a:r>
          </a:p>
          <a:p>
            <a:r>
              <a:rPr lang="en-ZA" dirty="0"/>
              <a:t>Ut congue quis tortor eget sodales. </a:t>
            </a:r>
          </a:p>
          <a:p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  <p:pic>
        <p:nvPicPr>
          <p:cNvPr id="9" name="Picture Placeholder 8" descr="Top view of three man rowing a boat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ZA" dirty="0"/>
              <a:t>Company Name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ZA" dirty="0"/>
              <a:t>Nulla a erat eget nunc hendrerit ultrices eu nec nulla. Donec viverra leo aliquet, auctor quam id, convallis orci. </a:t>
            </a:r>
          </a:p>
          <a:p>
            <a:endParaRPr lang="en-ZA" dirty="0"/>
          </a:p>
          <a:p>
            <a:pPr lvl="1"/>
            <a:r>
              <a:rPr lang="en-ZA" dirty="0"/>
              <a:t>Sed in molestie est. Cras ornare turpis at ligula posuere, sit amet accumsan neque lobortis.</a:t>
            </a:r>
          </a:p>
          <a:p>
            <a:pPr lvl="1"/>
            <a:r>
              <a:rPr lang="en-ZA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ZA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ZA" dirty="0"/>
              <a:t>Praesent venenatis quam tortor, viverra nunc rutrum. </a:t>
            </a:r>
          </a:p>
          <a:p>
            <a:endParaRPr lang="en-ZA" dirty="0"/>
          </a:p>
          <a:p>
            <a:pPr lvl="1"/>
            <a:r>
              <a:rPr lang="en-ZA" dirty="0"/>
              <a:t>Maecenas malesuada ultricies sapien sit amet pharetra. </a:t>
            </a:r>
          </a:p>
          <a:p>
            <a:pPr lvl="1"/>
            <a:r>
              <a:rPr lang="en-ZA" dirty="0"/>
              <a:t>Nunc tempus, risus sodales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13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8284609"/>
              </p:ext>
            </p:extLst>
          </p:nvPr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3723866"/>
              </p:ext>
            </p:extLst>
          </p:nvPr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14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2633"/>
              </p:ext>
            </p:extLst>
          </p:nvPr>
        </p:nvGraphicFramePr>
        <p:xfrm>
          <a:off x="431801" y="1614845"/>
          <a:ext cx="11328400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765302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$6,750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$33,750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$135,000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$270,000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15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16</a:t>
            </a:fld>
            <a:endParaRPr lang="en-ZA" dirty="0"/>
          </a:p>
        </p:txBody>
      </p:sp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ZA" dirty="0"/>
              <a:t>April Hansson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ZA" dirty="0"/>
              <a:t>+1 23 987 6554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ZA" dirty="0"/>
              <a:t>april@woodgrovebank.com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ZA" dirty="0"/>
              <a:t>www.woodgrovebank.com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ZA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ZA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ZA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490538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AFBD6A-CACA-4C51-A7BE-2C945E32083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18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our project about?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32000" y="2282515"/>
            <a:ext cx="6311700" cy="315943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I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 smtClean="0"/>
              <a:t>Use </a:t>
            </a:r>
            <a:r>
              <a:rPr lang="en-GB" sz="2000" dirty="0"/>
              <a:t>Web platform to collect and present the public feedback on an organized and focused manner.</a:t>
            </a:r>
          </a:p>
          <a:p>
            <a:r>
              <a:rPr lang="en-GB" sz="2000" dirty="0"/>
              <a:t>Employ sentiment analysis to highlight sections that produce highly emotive feedback.</a:t>
            </a:r>
          </a:p>
          <a:p>
            <a:r>
              <a:rPr lang="en-GB" sz="2000" dirty="0"/>
              <a:t>Use content analysis to objectively assess the document reading difficulty based on its sentences structure.</a:t>
            </a:r>
          </a:p>
          <a:p>
            <a:r>
              <a:rPr lang="en-GB" sz="2000" dirty="0"/>
              <a:t>Enable public reviewers to assess the information quality</a:t>
            </a:r>
          </a:p>
          <a:p>
            <a:pPr lvl="1"/>
            <a:r>
              <a:rPr lang="en-GB" dirty="0"/>
              <a:t>Use EQIP guidelines to assess information quality</a:t>
            </a:r>
          </a:p>
          <a:p>
            <a:pPr lvl="1"/>
            <a:r>
              <a:rPr lang="en-GB" dirty="0"/>
              <a:t>Use  Cloze procedure to find jargon and misunderstood words.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32001" y="1580497"/>
            <a:ext cx="8894879" cy="6088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 spc="3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 dirty="0">
                <a:solidFill>
                  <a:srgbClr val="014067"/>
                </a:solidFill>
                <a:latin typeface="Calibri" panose="020F0502020204030204"/>
              </a:rPr>
              <a:t>We seek to use text analysis and Web techniques to enhance the feedback process when PIs engage in PPI activities:</a:t>
            </a:r>
          </a:p>
        </p:txBody>
      </p:sp>
    </p:spTree>
    <p:extLst>
      <p:ext uri="{BB962C8B-B14F-4D97-AF65-F5344CB8AC3E}">
        <p14:creationId xmlns:p14="http://schemas.microsoft.com/office/powerpoint/2010/main" val="845950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are we doing it?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432000" y="2282515"/>
            <a:ext cx="4942829" cy="315943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I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Public involvement may be requested before funds are given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EAB2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n-GB" sz="1800" b="0" i="0" u="none" strike="noStrike" kern="1200" cap="none" spc="0" normalizeH="0" baseline="0" noProof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–NHS National Institute for Health Research [1]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Interactive questioning of potential participants can highlight areas that are misunderstood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EAB2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n-GB" sz="1800" b="0" i="0" u="none" strike="noStrike" kern="1200" cap="none" spc="0" normalizeH="0" baseline="0" noProof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–Medical Research Council (MRC) [2]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200" b="0" i="0" u="none" strike="noStrike" kern="1200" cap="none" spc="0" normalizeH="0" baseline="0" noProof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Recommended payment £25 per hour per person for public reviewers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–INVOLVE [3]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432001" y="1649077"/>
            <a:ext cx="7448839" cy="6088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 spc="3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000" b="0" i="0" u="none" strike="noStrike" kern="1200" cap="none" spc="300" normalizeH="0" baseline="0" noProof="0" smtClean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Current Patient Information resources are lacking quality, funding organizations consider it important</a:t>
            </a:r>
            <a:endParaRPr kumimoji="0" lang="en-GB" sz="2000" b="0" i="0" u="none" strike="noStrike" kern="1200" cap="none" spc="300" normalizeH="0" baseline="0" noProof="0" dirty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7943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Top 10 Prioritised Research Questions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520494" y="1810390"/>
            <a:ext cx="9390642" cy="4326825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520493" y="1079752"/>
            <a:ext cx="7700794" cy="6088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 spc="3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000" b="0" i="0" u="none" strike="noStrike" kern="1200" cap="none" spc="300" normalizeH="0" baseline="0" noProof="0" dirty="0" smtClean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Health Research Board Trails Methodology Network &amp; James Lind Alliance Final Report 2018 [4]</a:t>
            </a:r>
            <a:endParaRPr kumimoji="0" lang="en-GB" sz="2000" b="0" i="0" u="none" strike="noStrike" kern="1200" cap="none" spc="300" normalizeH="0" baseline="0" noProof="0" dirty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1330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Top 10 Prioritised Research Questions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520493" y="1063924"/>
            <a:ext cx="7700794" cy="6088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 spc="3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000" b="0" i="0" u="none" strike="noStrike" kern="1200" cap="none" spc="300" normalizeH="0" baseline="0" noProof="0" dirty="0" smtClean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Health Research Board Trails Methodology Network &amp; James Lind Alliance Final Report 2018 [4]</a:t>
            </a:r>
            <a:endParaRPr kumimoji="0" lang="en-GB" sz="2000" b="0" i="0" u="none" strike="noStrike" kern="1200" cap="none" spc="300" normalizeH="0" baseline="0" noProof="0" dirty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1757227"/>
            <a:ext cx="9556061" cy="4352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311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we plan to do it?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531378" y="191675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I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comment will be linked to a specific section of the document.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531379" y="1283317"/>
            <a:ext cx="7640032" cy="6088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 spc="3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000" b="0" i="0" u="none" strike="noStrike" kern="1200" cap="none" spc="300" normalizeH="0" baseline="0" noProof="0" dirty="0" smtClean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 a Web platform to collect and record the public feedback in a structured format: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000" b="0" i="0" u="none" strike="noStrike" kern="1200" cap="none" spc="300" normalizeH="0" baseline="0" noProof="0" dirty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267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we plan to do it?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531378" y="1916755"/>
            <a:ext cx="4942829" cy="295827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I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reviewer will be given a section of the document in which some words have been replaced with blank spaces and asked to fill them.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 smtClean="0">
                <a:solidFill>
                  <a:srgbClr val="3F3F3F"/>
                </a:solidFill>
                <a:latin typeface="Calibri" panose="020F0502020204030204"/>
              </a:rPr>
              <a:t>Words that are not correctly identified will be reported to the PI.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r>
              <a:rPr kumimoji="0" lang="en-GB" sz="2400" b="0" i="0" u="none" strike="noStrike" kern="1200" cap="none" spc="0" normalizeH="0" noProof="0" dirty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list of the words filled by the reviewers will be given to the PI.</a:t>
            </a:r>
            <a:endParaRPr kumimoji="0" lang="en-GB" sz="2400" b="0" i="0" u="none" strike="noStrike" kern="1200" cap="none" spc="0" normalizeH="0" baseline="0" noProof="0" dirty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531379" y="1283317"/>
            <a:ext cx="7640032" cy="6088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 spc="3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000" b="0" i="0" u="none" strike="noStrike" kern="1200" cap="none" spc="300" normalizeH="0" baseline="0" noProof="0" dirty="0" smtClean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 Cloze procedure to find</a:t>
            </a:r>
            <a:r>
              <a:rPr kumimoji="0" lang="en-GB" sz="2000" b="0" i="0" u="none" strike="noStrike" kern="1200" cap="none" spc="300" normalizeH="0" noProof="0" dirty="0" smtClean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jargon and unexpected words</a:t>
            </a:r>
            <a:r>
              <a:rPr kumimoji="0" lang="en-GB" sz="2000" b="0" i="0" u="none" strike="noStrike" kern="1200" cap="none" spc="300" normalizeH="0" baseline="0" noProof="0" dirty="0" smtClean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000" b="0" i="0" u="none" strike="noStrike" kern="1200" cap="none" spc="300" normalizeH="0" baseline="0" noProof="0" dirty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3481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we plan to do it?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531378" y="191675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I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sentiment and emotion of each comment will be analysed</a:t>
            </a:r>
            <a:r>
              <a:rPr lang="en-GB" dirty="0" smtClean="0">
                <a:solidFill>
                  <a:srgbClr val="3F3F3F"/>
                </a:solidFill>
                <a:latin typeface="Calibri" panose="020F0502020204030204"/>
              </a:rPr>
              <a:t>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Sections of the document which</a:t>
            </a:r>
            <a:r>
              <a:rPr kumimoji="0" lang="en-GB" sz="2400" b="0" i="0" u="none" strike="noStrike" kern="1200" cap="none" spc="0" normalizeH="0" noProof="0" dirty="0" smtClean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are linked to highly emotive responses will be highlighted.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baseline="0" dirty="0" smtClean="0">
                <a:solidFill>
                  <a:srgbClr val="3F3F3F"/>
                </a:solidFill>
                <a:latin typeface="Calibri" panose="020F0502020204030204"/>
              </a:rPr>
              <a:t>The</a:t>
            </a:r>
            <a:r>
              <a:rPr lang="en-GB" dirty="0" smtClean="0">
                <a:solidFill>
                  <a:srgbClr val="3F3F3F"/>
                </a:solidFill>
                <a:latin typeface="Calibri" panose="020F0502020204030204"/>
              </a:rPr>
              <a:t> comments of each highlighted section will be presented as a list.</a:t>
            </a:r>
            <a:endParaRPr kumimoji="0" lang="en-GB" sz="2400" b="0" i="0" u="none" strike="noStrike" kern="1200" cap="none" spc="0" normalizeH="0" baseline="0" noProof="0" dirty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531379" y="1283317"/>
            <a:ext cx="7640032" cy="6088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 spc="3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000" b="0" i="0" u="none" strike="noStrike" kern="1200" cap="none" spc="300" normalizeH="0" baseline="0" noProof="0" dirty="0" smtClean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 sentiment analysis on the comments given</a:t>
            </a:r>
            <a:r>
              <a:rPr kumimoji="0" lang="en-GB" sz="2000" b="0" i="0" u="none" strike="noStrike" kern="1200" cap="none" spc="300" normalizeH="0" noProof="0" dirty="0" smtClean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by the reviewers</a:t>
            </a:r>
            <a:endParaRPr kumimoji="0" lang="en-GB" sz="2000" b="0" i="0" u="none" strike="noStrike" kern="1200" cap="none" spc="300" normalizeH="0" baseline="0" noProof="0" dirty="0" smtClean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000" b="0" i="0" u="none" strike="noStrike" kern="1200" cap="none" spc="300" normalizeH="0" baseline="0" noProof="0" dirty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5103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Section Divider Option 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inimalistic Presentation Layout_SB - v6" id="{67056ED3-B4C9-43D6-B04E-246645D2F1A5}" vid="{EF913330-EBA1-4EBC-8C4F-D710DC878F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4934E25-8442-49E9-ABDF-3146C4145F3B}">
  <ds:schemaRefs>
    <ds:schemaRef ds:uri="http://schemas.openxmlformats.org/package/2006/metadata/core-properties"/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fb0879af-3eba-417a-a55a-ffe6dcd6ca77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0</TotalTime>
  <Words>759</Words>
  <Application>Microsoft Office PowerPoint</Application>
  <PresentationFormat>Widescreen</PresentationFormat>
  <Paragraphs>142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Corbel</vt:lpstr>
      <vt:lpstr>Times New Roman</vt:lpstr>
      <vt:lpstr>Office Theme</vt:lpstr>
      <vt:lpstr>Enhancing public feedback with text analysis &amp; Web techniques</vt:lpstr>
      <vt:lpstr>What is our project about?</vt:lpstr>
      <vt:lpstr>Why are we doing it?</vt:lpstr>
      <vt:lpstr>Top 10 Prioritised Research Questions</vt:lpstr>
      <vt:lpstr>Top 10 Prioritised Research Questions</vt:lpstr>
      <vt:lpstr>How we plan to do it?</vt:lpstr>
      <vt:lpstr>How we plan to do it?</vt:lpstr>
      <vt:lpstr>How we plan to do it?</vt:lpstr>
      <vt:lpstr>Section Divider Option 1</vt:lpstr>
      <vt:lpstr>Section Divider Option 2</vt:lpstr>
      <vt:lpstr>About Us</vt:lpstr>
      <vt:lpstr>Our Promise</vt:lpstr>
      <vt:lpstr>Comparison</vt:lpstr>
      <vt:lpstr>Chart Options</vt:lpstr>
      <vt:lpstr>Table</vt:lpstr>
      <vt:lpstr>Image SLide</vt:lpstr>
      <vt:lpstr>THANK YOU</vt:lpstr>
      <vt:lpstr>Customize this Template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2019-01-14T15:00:51Z</dcterms:created>
  <dcterms:modified xsi:type="dcterms:W3CDTF">2019-01-14T16:03:03Z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